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69" r:id="rId41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96" y="-4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Zástupný symbol pro datum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17" name="Zástupný symbol pro zápatí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29" name="Zástupný symbol pro číslo snímku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32" name="Obdélník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Obdélník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Obdélník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Obdélník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Obdélník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Nadpis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9" name="Podnadpis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cs-CZ" smtClean="0"/>
              <a:t>Klepnutím lze upravit styl předlohy podnadpisů.</a:t>
            </a:r>
            <a:endParaRPr kumimoji="0" lang="en-US"/>
          </a:p>
        </p:txBody>
      </p:sp>
      <p:sp>
        <p:nvSpPr>
          <p:cNvPr id="56" name="Obdélník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Obdélník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Obdélník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Obdélník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olný tvar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Volný tvar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Volný tvar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Volný tvar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Volný tvar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Volný tvar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Volný tvar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Volný tvar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Volný tvar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Volný tvar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Volný tvar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Volný tvar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Volný tvar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Volný tvar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Volný tvar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7" name="Obdélník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8" name="Obdélník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Obdélník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Obdélník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Obdélník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Obdélník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délník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Obdélník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Obdélník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Obdélník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Obdélník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Obdélník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Obdélník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Obdélník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Obdélník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délník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Přímá spojovací čára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Skupina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Přímá spojovací čára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římá spojovací čára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římá spojovací čára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dpis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cs-CZ" smtClean="0"/>
              <a:t>Klepnutím na ikonu přidáte obrázek.</a:t>
            </a:r>
            <a:endParaRPr kumimoji="0" lang="en-US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grpSp>
        <p:nvGrpSpPr>
          <p:cNvPr id="14" name="Skupina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Přímá spojovací čára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římá spojovací čára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římá spojovací čára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Skupina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Přímá spojovací čára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římá spojovací čára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římá spojovací čára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Obdélník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Obdélník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Obdélník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Obdélník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Obdélník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Obdélník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14" name="Zástupný symbol pro datum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7D0AA985-534B-4A28-81C2-B899F48C5ACD}" type="datetimeFigureOut">
              <a:rPr lang="cs-CZ" smtClean="0"/>
              <a:pPr/>
              <a:t>16.3.2011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cs-CZ"/>
          </a:p>
        </p:txBody>
      </p:sp>
      <p:sp>
        <p:nvSpPr>
          <p:cNvPr id="23" name="Zástupný symbol pro číslo snímku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4DAA870A-B3F1-4E0D-822C-95B0E5A4F393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sh/>
  </p:transition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Počítačové sítě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Uzly v síti – co je zapojeno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5482952" cy="1756792"/>
          </a:xfrm>
        </p:spPr>
        <p:txBody>
          <a:bodyPr>
            <a:normAutofit/>
          </a:bodyPr>
          <a:lstStyle/>
          <a:p>
            <a:r>
              <a:rPr lang="cs-CZ" b="1" dirty="0" smtClean="0"/>
              <a:t>Směrovač – </a:t>
            </a:r>
            <a:r>
              <a:rPr lang="cs-CZ" b="1" dirty="0" err="1" smtClean="0"/>
              <a:t>router</a:t>
            </a:r>
            <a:endParaRPr lang="cs-CZ" b="1" dirty="0" smtClean="0"/>
          </a:p>
          <a:p>
            <a:pPr lvl="1"/>
            <a:r>
              <a:rPr lang="cs-CZ" dirty="0" smtClean="0"/>
              <a:t>Propojení různých sítí (například lokální domácí sítě k internetu)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3465984"/>
            <a:ext cx="2841848" cy="2841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717032"/>
            <a:ext cx="36290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2924944"/>
            <a:ext cx="3213441" cy="3505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700808"/>
            <a:ext cx="3041915" cy="2281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Uzly v síti – co je zapojeno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38736" cy="4493096"/>
          </a:xfrm>
        </p:spPr>
        <p:txBody>
          <a:bodyPr>
            <a:normAutofit/>
          </a:bodyPr>
          <a:lstStyle/>
          <a:p>
            <a:r>
              <a:rPr lang="cs-CZ" b="1" dirty="0" smtClean="0"/>
              <a:t>Modem</a:t>
            </a:r>
          </a:p>
          <a:p>
            <a:pPr lvl="1"/>
            <a:r>
              <a:rPr lang="cs-CZ" dirty="0" smtClean="0"/>
              <a:t>Přeměna digitálního signálu na analogový a naopak</a:t>
            </a:r>
          </a:p>
          <a:p>
            <a:pPr lvl="1"/>
            <a:r>
              <a:rPr lang="cs-CZ" dirty="0" smtClean="0"/>
              <a:t>Pro připojení přes telefonní linku, kabelovou televizi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Komunikace v síti – pravidla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s-CZ" b="1" dirty="0" smtClean="0"/>
              <a:t>Síťový protokol</a:t>
            </a:r>
            <a:r>
              <a:rPr lang="cs-CZ" dirty="0" smtClean="0"/>
              <a:t> – soubor pravidel, formátů a procedur určených pro výměnu údajů (spojení, komunikace, přenos údajů)</a:t>
            </a:r>
          </a:p>
          <a:p>
            <a:r>
              <a:rPr lang="cs-CZ" b="1" dirty="0" smtClean="0"/>
              <a:t>TCP/IP referenční model – </a:t>
            </a:r>
            <a:r>
              <a:rPr lang="cs-CZ" dirty="0" smtClean="0"/>
              <a:t>čtyři vrstvy</a:t>
            </a:r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609" y="1770063"/>
            <a:ext cx="382365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smtClean="0"/>
              <a:t>TCP/IP referenční model 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/>
              <a:t>Aplikační vrstva – tvořena aplikacemi, které zajišťují vytvoření a ukončení spojení a zpracování dat</a:t>
            </a:r>
          </a:p>
          <a:p>
            <a:r>
              <a:rPr lang="cs-CZ" dirty="0" smtClean="0"/>
              <a:t>Transportní vrstva – zaručuje doručení údajů účastníkům komunikace (aplikacím)</a:t>
            </a:r>
          </a:p>
          <a:p>
            <a:r>
              <a:rPr lang="cs-CZ" dirty="0" smtClean="0"/>
              <a:t>Síťová vrstva – z dat převzatých od transportní vrstvy vytvoří pakety, které posouvá do nižší vrstvy</a:t>
            </a:r>
          </a:p>
          <a:p>
            <a:r>
              <a:rPr lang="cs-CZ" dirty="0" smtClean="0"/>
              <a:t>Vrstva síťového rozhraní – činnosti spojené s ovládáním přenosové cesty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Architektura sítí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4400" y="1783560"/>
            <a:ext cx="7772400" cy="4741784"/>
          </a:xfrm>
        </p:spPr>
        <p:txBody>
          <a:bodyPr>
            <a:normAutofit/>
          </a:bodyPr>
          <a:lstStyle/>
          <a:p>
            <a:r>
              <a:rPr lang="cs-CZ" dirty="0" smtClean="0"/>
              <a:t>Klient-server</a:t>
            </a:r>
          </a:p>
          <a:p>
            <a:pPr lvl="1"/>
            <a:r>
              <a:rPr lang="cs-CZ" dirty="0" smtClean="0"/>
              <a:t>Nadřazený počítač – server</a:t>
            </a:r>
          </a:p>
          <a:p>
            <a:pPr lvl="1"/>
            <a:r>
              <a:rPr lang="cs-CZ" dirty="0" smtClean="0"/>
              <a:t>Podřízené počítače – klienti</a:t>
            </a:r>
          </a:p>
          <a:p>
            <a:pPr lvl="1"/>
            <a:r>
              <a:rPr lang="cs-CZ" dirty="0" smtClean="0"/>
              <a:t>Servery poskytují klientům služby či data</a:t>
            </a:r>
          </a:p>
          <a:p>
            <a:pPr lvl="2"/>
            <a:r>
              <a:rPr lang="cs-CZ" dirty="0" smtClean="0"/>
              <a:t>Databázový server</a:t>
            </a:r>
          </a:p>
          <a:p>
            <a:pPr lvl="2"/>
            <a:r>
              <a:rPr lang="cs-CZ" dirty="0" err="1" smtClean="0"/>
              <a:t>File</a:t>
            </a:r>
            <a:r>
              <a:rPr lang="cs-CZ" dirty="0" smtClean="0"/>
              <a:t> server</a:t>
            </a:r>
          </a:p>
          <a:p>
            <a:pPr lvl="2"/>
            <a:r>
              <a:rPr lang="cs-CZ" dirty="0" err="1" smtClean="0"/>
              <a:t>Print</a:t>
            </a:r>
            <a:r>
              <a:rPr lang="cs-CZ" dirty="0" smtClean="0"/>
              <a:t> server</a:t>
            </a:r>
          </a:p>
          <a:p>
            <a:pPr lvl="2"/>
            <a:r>
              <a:rPr lang="cs-CZ" dirty="0" smtClean="0"/>
              <a:t>Web server</a:t>
            </a:r>
          </a:p>
          <a:p>
            <a:pPr lvl="2"/>
            <a:r>
              <a:rPr lang="cs-CZ" dirty="0" err="1" smtClean="0"/>
              <a:t>Ftp</a:t>
            </a:r>
            <a:r>
              <a:rPr lang="cs-CZ" dirty="0" smtClean="0"/>
              <a:t> server</a:t>
            </a:r>
          </a:p>
          <a:p>
            <a:pPr lvl="2"/>
            <a:r>
              <a:rPr lang="cs-CZ" dirty="0" smtClean="0"/>
              <a:t>Mail server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Architektura sítí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4400" y="1783560"/>
            <a:ext cx="7772400" cy="4741784"/>
          </a:xfrm>
        </p:spPr>
        <p:txBody>
          <a:bodyPr>
            <a:normAutofit/>
          </a:bodyPr>
          <a:lstStyle/>
          <a:p>
            <a:r>
              <a:rPr lang="cs-CZ" dirty="0" smtClean="0"/>
              <a:t>Peer-to-peer</a:t>
            </a:r>
          </a:p>
          <a:p>
            <a:pPr lvl="1"/>
            <a:r>
              <a:rPr lang="cs-CZ" dirty="0" smtClean="0"/>
              <a:t>Všechny pracovní stanice jsou rovnocenné</a:t>
            </a:r>
          </a:p>
          <a:p>
            <a:pPr lvl="1"/>
            <a:r>
              <a:rPr lang="cs-CZ" dirty="0" smtClean="0"/>
              <a:t>Navzájem si mohou poskytovat služby či data</a:t>
            </a:r>
          </a:p>
          <a:p>
            <a:pPr lvl="1"/>
            <a:r>
              <a:rPr lang="cs-CZ" dirty="0" smtClean="0"/>
              <a:t>Porucha jedné stanice neznamená nemožnost práce v síti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pPr lvl="1"/>
            <a:r>
              <a:rPr lang="cs-CZ" dirty="0" smtClean="0"/>
              <a:t>Z pohledu běžného uživatele při práci rozdíl mezi různými typy sítě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Druhy sítí podle rozlohy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4400" y="1783560"/>
            <a:ext cx="7772400" cy="4572000"/>
          </a:xfrm>
        </p:spPr>
        <p:txBody>
          <a:bodyPr>
            <a:normAutofit/>
          </a:bodyPr>
          <a:lstStyle/>
          <a:p>
            <a:r>
              <a:rPr lang="cs-CZ" dirty="0" smtClean="0"/>
              <a:t>LAN</a:t>
            </a:r>
          </a:p>
          <a:p>
            <a:pPr lvl="1"/>
            <a:r>
              <a:rPr lang="cs-CZ" dirty="0" err="1" smtClean="0"/>
              <a:t>Local</a:t>
            </a:r>
            <a:r>
              <a:rPr lang="cs-CZ" dirty="0" smtClean="0"/>
              <a:t> Area Network – Lokální síť</a:t>
            </a:r>
          </a:p>
          <a:p>
            <a:pPr lvl="1"/>
            <a:r>
              <a:rPr lang="cs-CZ" dirty="0" smtClean="0"/>
              <a:t>počítače v jedné budově (nebo několika blízkých budovách)</a:t>
            </a:r>
          </a:p>
          <a:p>
            <a:pPr lvl="1"/>
            <a:r>
              <a:rPr lang="cs-CZ" dirty="0" smtClean="0"/>
              <a:t>Rychlost </a:t>
            </a:r>
            <a:r>
              <a:rPr lang="cs-CZ" dirty="0" err="1" smtClean="0"/>
              <a:t>Gb</a:t>
            </a:r>
            <a:r>
              <a:rPr lang="cs-CZ" dirty="0" smtClean="0"/>
              <a:t>/s</a:t>
            </a:r>
          </a:p>
        </p:txBody>
      </p:sp>
      <p:sp>
        <p:nvSpPr>
          <p:cNvPr id="4" name="Zástupný symbol pro obsah 2"/>
          <p:cNvSpPr txBox="1">
            <a:spLocks/>
          </p:cNvSpPr>
          <p:nvPr/>
        </p:nvSpPr>
        <p:spPr>
          <a:xfrm>
            <a:off x="914400" y="228600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cs-CZ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</a:t>
            </a:r>
          </a:p>
          <a:p>
            <a:pPr marL="740664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Char char=""/>
              <a:tabLst/>
              <a:defRPr/>
            </a:pPr>
            <a:r>
              <a:rPr kumimoji="0" lang="cs-CZ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Metropolitan Area Network – městská síť</a:t>
            </a:r>
          </a:p>
          <a:p>
            <a:pPr marL="740664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Char char=""/>
              <a:tabLst/>
              <a:defRPr/>
            </a:pPr>
            <a:r>
              <a:rPr kumimoji="0" lang="cs-CZ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Rozlehlejší, připojují se různé LAN sítě</a:t>
            </a:r>
          </a:p>
        </p:txBody>
      </p:sp>
      <p:sp>
        <p:nvSpPr>
          <p:cNvPr id="5" name="Zástupný symbol pro obsah 2"/>
          <p:cNvSpPr txBox="1">
            <a:spLocks/>
          </p:cNvSpPr>
          <p:nvPr/>
        </p:nvSpPr>
        <p:spPr>
          <a:xfrm>
            <a:off x="914400" y="2780928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1148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tx2"/>
              </a:buClr>
              <a:buSzPct val="95000"/>
              <a:buFont typeface="Wingdings"/>
              <a:buChar char=""/>
              <a:tabLst/>
              <a:defRPr/>
            </a:pPr>
            <a:r>
              <a:rPr kumimoji="0" lang="cs-CZ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WAN</a:t>
            </a:r>
          </a:p>
          <a:p>
            <a:pPr marL="740664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Char char=""/>
              <a:tabLst/>
              <a:defRPr/>
            </a:pPr>
            <a:r>
              <a:rPr kumimoji="0" lang="cs-CZ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Wide</a:t>
            </a:r>
            <a:r>
              <a:rPr kumimoji="0" lang="cs-CZ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Area Network – rozlehlá síť</a:t>
            </a:r>
          </a:p>
          <a:p>
            <a:pPr marL="740664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Char char=""/>
              <a:tabLst/>
              <a:defRPr/>
            </a:pPr>
            <a:r>
              <a:rPr kumimoji="0" lang="cs-CZ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Základ tvoří páteř (</a:t>
            </a:r>
            <a:r>
              <a:rPr kumimoji="0" lang="cs-CZ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backbone</a:t>
            </a:r>
            <a:r>
              <a:rPr kumimoji="0" lang="cs-CZ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), ke které se dále připojují MAN</a:t>
            </a:r>
          </a:p>
          <a:p>
            <a:pPr marL="740664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 typeface="Wingdings"/>
              <a:buChar char=""/>
              <a:tabLst/>
              <a:defRPr/>
            </a:pPr>
            <a:r>
              <a:rPr kumimoji="0" lang="cs-CZ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Internet</a:t>
            </a:r>
            <a:endParaRPr kumimoji="0" lang="cs-CZ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bldLvl="2"/>
      <p:bldP spid="4" grpId="0" build="allAtOnce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Technologie </a:t>
            </a:r>
            <a:r>
              <a:rPr lang="cs-CZ" dirty="0" err="1" smtClean="0"/>
              <a:t>Ethernet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Síťová technologie – kombinace hardwaru, způsobu zapojení a způsobu komunikace v síti</a:t>
            </a:r>
          </a:p>
          <a:p>
            <a:r>
              <a:rPr lang="cs-CZ" dirty="0" err="1" smtClean="0"/>
              <a:t>Ethernet</a:t>
            </a:r>
            <a:r>
              <a:rPr lang="cs-CZ" dirty="0" smtClean="0"/>
              <a:t>, </a:t>
            </a:r>
            <a:r>
              <a:rPr lang="cs-CZ" dirty="0" err="1" smtClean="0"/>
              <a:t>Fast</a:t>
            </a:r>
            <a:r>
              <a:rPr lang="cs-CZ" dirty="0" smtClean="0"/>
              <a:t> </a:t>
            </a:r>
            <a:r>
              <a:rPr lang="cs-CZ" dirty="0" err="1" smtClean="0"/>
              <a:t>ethernet</a:t>
            </a:r>
            <a:r>
              <a:rPr lang="cs-CZ" dirty="0" smtClean="0"/>
              <a:t>, Gigabit </a:t>
            </a:r>
            <a:r>
              <a:rPr lang="cs-CZ" dirty="0" err="1" smtClean="0"/>
              <a:t>ethernet</a:t>
            </a:r>
            <a:endParaRPr lang="cs-CZ" dirty="0" smtClean="0"/>
          </a:p>
          <a:p>
            <a:pPr lvl="1"/>
            <a:r>
              <a:rPr lang="cs-CZ" dirty="0" smtClean="0">
                <a:hlinkClick r:id="rId2" action="ppaction://hlinksldjump"/>
              </a:rPr>
              <a:t>Kroucená dvojlinka</a:t>
            </a:r>
            <a:endParaRPr lang="cs-CZ" dirty="0" smtClean="0"/>
          </a:p>
          <a:p>
            <a:pPr lvl="1"/>
            <a:r>
              <a:rPr lang="cs-CZ" dirty="0" smtClean="0">
                <a:hlinkClick r:id="rId3" action="ppaction://hlinksldjump"/>
              </a:rPr>
              <a:t>Hvězdicová topologie</a:t>
            </a:r>
            <a:endParaRPr lang="cs-CZ" dirty="0" smtClean="0"/>
          </a:p>
          <a:p>
            <a:pPr lvl="1"/>
            <a:r>
              <a:rPr lang="cs-CZ" dirty="0" smtClean="0">
                <a:hlinkClick r:id="rId4" action="ppaction://hlinksldjump"/>
              </a:rPr>
              <a:t>Přístupová metoda CSMA/CD</a:t>
            </a:r>
            <a:endParaRPr lang="cs-CZ" dirty="0"/>
          </a:p>
        </p:txBody>
      </p:sp>
      <p:sp>
        <p:nvSpPr>
          <p:cNvPr id="4" name="Tlačítko akce: Dopředu nebo Další 3">
            <a:hlinkClick r:id="rId5" action="ppaction://hlinksldjump" highlightClick="1"/>
          </p:cNvPr>
          <p:cNvSpPr/>
          <p:nvPr/>
        </p:nvSpPr>
        <p:spPr>
          <a:xfrm>
            <a:off x="7236296" y="5805264"/>
            <a:ext cx="1042416" cy="104241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Ethernet</a:t>
            </a:r>
            <a:r>
              <a:rPr lang="cs-CZ" dirty="0" smtClean="0"/>
              <a:t> – Kroucená dvojlinka</a:t>
            </a:r>
            <a:br>
              <a:rPr lang="cs-CZ" dirty="0" smtClean="0"/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4400" y="2097360"/>
            <a:ext cx="7772400" cy="4572000"/>
          </a:xfrm>
        </p:spPr>
        <p:txBody>
          <a:bodyPr/>
          <a:lstStyle/>
          <a:p>
            <a:r>
              <a:rPr lang="cs-CZ" dirty="0" smtClean="0"/>
              <a:t>Ve variantě </a:t>
            </a:r>
            <a:r>
              <a:rPr lang="cs-CZ" dirty="0" err="1" smtClean="0"/>
              <a:t>Fast</a:t>
            </a:r>
            <a:r>
              <a:rPr lang="cs-CZ" dirty="0" smtClean="0"/>
              <a:t> </a:t>
            </a:r>
            <a:r>
              <a:rPr lang="cs-CZ" dirty="0" err="1" smtClean="0"/>
              <a:t>ethernet</a:t>
            </a:r>
            <a:r>
              <a:rPr lang="cs-CZ" dirty="0" smtClean="0"/>
              <a:t> se používají dva páry – jeden pro odesílání a druhý pro přijímání údajů</a:t>
            </a:r>
          </a:p>
          <a:p>
            <a:r>
              <a:rPr lang="cs-CZ" dirty="0" smtClean="0"/>
              <a:t>Ve variantě Gigabit </a:t>
            </a:r>
            <a:r>
              <a:rPr lang="cs-CZ" dirty="0" err="1" smtClean="0"/>
              <a:t>ethernet</a:t>
            </a:r>
            <a:r>
              <a:rPr lang="cs-CZ" dirty="0" smtClean="0"/>
              <a:t> se využívají všechny čtyři páry</a:t>
            </a:r>
          </a:p>
          <a:p>
            <a:r>
              <a:rPr lang="cs-CZ" dirty="0" smtClean="0"/>
              <a:t>Maximální délka 105 m</a:t>
            </a:r>
            <a:endParaRPr lang="cs-CZ" dirty="0"/>
          </a:p>
        </p:txBody>
      </p:sp>
      <p:sp>
        <p:nvSpPr>
          <p:cNvPr id="4" name="Tlačítko akce: Návrat 3">
            <a:hlinkClick r:id="rId2" action="ppaction://hlinksldjump" highlightClick="1"/>
          </p:cNvPr>
          <p:cNvSpPr/>
          <p:nvPr/>
        </p:nvSpPr>
        <p:spPr>
          <a:xfrm rot="16200000">
            <a:off x="6678234" y="5427222"/>
            <a:ext cx="720080" cy="828092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04864"/>
            <a:ext cx="7620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4400" y="2097360"/>
            <a:ext cx="7772400" cy="4572000"/>
          </a:xfrm>
        </p:spPr>
        <p:txBody>
          <a:bodyPr/>
          <a:lstStyle/>
          <a:p>
            <a:r>
              <a:rPr lang="cs-CZ" dirty="0" smtClean="0"/>
              <a:t>Uzly (pracovní stanice, servery) jsou připojeny do jednoho centrálního bodu (přepínače)</a:t>
            </a:r>
          </a:p>
          <a:p>
            <a:r>
              <a:rPr lang="cs-CZ" dirty="0" smtClean="0"/>
              <a:t>Centrální body mohou být navzájem propojeny (rozšířená hvězdicová topologie)</a:t>
            </a:r>
            <a:endParaRPr lang="cs-CZ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dirty="0" err="1" smtClean="0"/>
              <a:t>Fast</a:t>
            </a:r>
            <a:r>
              <a:rPr lang="cs-CZ" dirty="0" smtClean="0"/>
              <a:t> </a:t>
            </a:r>
            <a:r>
              <a:rPr lang="cs-CZ" dirty="0" err="1" smtClean="0"/>
              <a:t>ethernet</a:t>
            </a:r>
            <a:r>
              <a:rPr lang="cs-CZ" dirty="0" smtClean="0"/>
              <a:t> – hvězdicová topologie</a:t>
            </a:r>
            <a:endParaRPr lang="cs-CZ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204864"/>
            <a:ext cx="424815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lačítko akce: Návrat 3">
            <a:hlinkClick r:id="rId4" action="ppaction://hlinksldjump" highlightClick="1"/>
          </p:cNvPr>
          <p:cNvSpPr/>
          <p:nvPr/>
        </p:nvSpPr>
        <p:spPr>
          <a:xfrm rot="16200000">
            <a:off x="7938374" y="5895274"/>
            <a:ext cx="720080" cy="828092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581129"/>
            <a:ext cx="2454000" cy="207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4581128"/>
            <a:ext cx="3466413" cy="2079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3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Počítačová síť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Všechny hardwarové i softwarové prostředky, které zabezpečují spojení počítačů a výměnu informací mezi nimi</a:t>
            </a:r>
          </a:p>
          <a:p>
            <a:r>
              <a:rPr lang="cs-CZ" dirty="0" smtClean="0"/>
              <a:t>Využití:</a:t>
            </a:r>
          </a:p>
          <a:p>
            <a:pPr lvl="1"/>
            <a:r>
              <a:rPr lang="cs-CZ" dirty="0" smtClean="0"/>
              <a:t>Sdílení dat, sdílení hardwaru</a:t>
            </a:r>
          </a:p>
          <a:p>
            <a:pPr lvl="1"/>
            <a:r>
              <a:rPr lang="cs-CZ" dirty="0" smtClean="0"/>
              <a:t>Komunikace</a:t>
            </a:r>
          </a:p>
          <a:p>
            <a:pPr lvl="1"/>
            <a:r>
              <a:rPr lang="cs-CZ" dirty="0" smtClean="0"/>
              <a:t>Monitorování činnosti, vzdálená správa</a:t>
            </a:r>
          </a:p>
          <a:p>
            <a:pPr lvl="1"/>
            <a:r>
              <a:rPr lang="cs-CZ" dirty="0" smtClean="0"/>
              <a:t>Sdílení výkonu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Fast</a:t>
            </a:r>
            <a:r>
              <a:rPr lang="cs-CZ" dirty="0" smtClean="0"/>
              <a:t> </a:t>
            </a:r>
            <a:r>
              <a:rPr lang="cs-CZ" dirty="0" err="1" smtClean="0"/>
              <a:t>ethernet</a:t>
            </a:r>
            <a:r>
              <a:rPr lang="cs-CZ" dirty="0" smtClean="0"/>
              <a:t> – přístupová metoda CSMA/CD</a:t>
            </a:r>
            <a:br>
              <a:rPr lang="cs-CZ" dirty="0" smtClean="0"/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914400" y="2097360"/>
            <a:ext cx="7772400" cy="4572000"/>
          </a:xfrm>
        </p:spPr>
        <p:txBody>
          <a:bodyPr/>
          <a:lstStyle/>
          <a:p>
            <a:r>
              <a:rPr lang="cs-CZ" dirty="0" err="1" smtClean="0"/>
              <a:t>Carrier</a:t>
            </a:r>
            <a:r>
              <a:rPr lang="cs-CZ" dirty="0" smtClean="0"/>
              <a:t> </a:t>
            </a:r>
            <a:r>
              <a:rPr lang="cs-CZ" dirty="0" err="1" smtClean="0"/>
              <a:t>Sense</a:t>
            </a:r>
            <a:r>
              <a:rPr lang="cs-CZ" dirty="0" smtClean="0"/>
              <a:t> (CS)</a:t>
            </a:r>
          </a:p>
          <a:p>
            <a:pPr lvl="1"/>
            <a:r>
              <a:rPr lang="cs-CZ" dirty="0" smtClean="0"/>
              <a:t>Každé zařízení monitoruje online stav sítě</a:t>
            </a:r>
          </a:p>
          <a:p>
            <a:r>
              <a:rPr lang="cs-CZ" dirty="0" smtClean="0"/>
              <a:t>Multiple Access (MA)</a:t>
            </a:r>
          </a:p>
          <a:p>
            <a:pPr lvl="1"/>
            <a:r>
              <a:rPr lang="cs-CZ" dirty="0" smtClean="0"/>
              <a:t>Neběží-li žádný přenos, každé zařízení může začít vysílat</a:t>
            </a:r>
          </a:p>
          <a:p>
            <a:r>
              <a:rPr lang="cs-CZ" dirty="0" err="1" smtClean="0"/>
              <a:t>ColisionDetection</a:t>
            </a:r>
            <a:r>
              <a:rPr lang="cs-CZ" dirty="0" smtClean="0"/>
              <a:t> (CD)</a:t>
            </a:r>
          </a:p>
          <a:p>
            <a:pPr lvl="1"/>
            <a:r>
              <a:rPr lang="cs-CZ" dirty="0" smtClean="0"/>
              <a:t>V případě detekce kolize (začalo vysílat více zařízení) stanice přestane vysílat</a:t>
            </a:r>
          </a:p>
        </p:txBody>
      </p:sp>
      <p:sp>
        <p:nvSpPr>
          <p:cNvPr id="4" name="Tlačítko akce: Návrat 3">
            <a:hlinkClick r:id="rId2" action="ppaction://hlinksldjump" highlightClick="1"/>
          </p:cNvPr>
          <p:cNvSpPr/>
          <p:nvPr/>
        </p:nvSpPr>
        <p:spPr>
          <a:xfrm rot="16200000">
            <a:off x="8010382" y="5823266"/>
            <a:ext cx="720080" cy="828092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Internet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Celosvětová počítačová síť, která spojuje lokální sítě (nebo přímo připojené počítače) komunikující prostřednictvím protokolu TCP/IP</a:t>
            </a:r>
          </a:p>
          <a:p>
            <a:r>
              <a:rPr lang="cs-CZ" dirty="0" smtClean="0"/>
              <a:t>Předchůdce: </a:t>
            </a:r>
            <a:r>
              <a:rPr lang="cs-CZ" dirty="0" err="1" smtClean="0"/>
              <a:t>Arpanet</a:t>
            </a:r>
            <a:r>
              <a:rPr lang="cs-CZ" dirty="0" smtClean="0"/>
              <a:t> (1969)</a:t>
            </a:r>
          </a:p>
          <a:p>
            <a:r>
              <a:rPr lang="cs-CZ" dirty="0" smtClean="0"/>
              <a:t>Ministerstvo obrany USA, univerzity, další </a:t>
            </a:r>
            <a:r>
              <a:rPr lang="cs-CZ" dirty="0" err="1" smtClean="0"/>
              <a:t>rozšířování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Komunikace v Internetu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/>
              <a:t>Probíhá na základě protokolu TCP/IP </a:t>
            </a:r>
          </a:p>
          <a:p>
            <a:r>
              <a:rPr lang="cs-CZ" dirty="0" smtClean="0"/>
              <a:t>Každý počítač má přiřazenu IP </a:t>
            </a:r>
            <a:r>
              <a:rPr lang="cs-CZ" dirty="0" smtClean="0"/>
              <a:t>adresu (jedinečný identifikátor)</a:t>
            </a:r>
          </a:p>
          <a:p>
            <a:pPr lvl="1"/>
            <a:r>
              <a:rPr lang="cs-CZ" dirty="0" smtClean="0"/>
              <a:t>Čtveřice čísel 0–255 (např. 193.87.12.90)</a:t>
            </a:r>
          </a:p>
          <a:p>
            <a:pPr lvl="1"/>
            <a:r>
              <a:rPr lang="cs-CZ" dirty="0" smtClean="0"/>
              <a:t>Ve verzi 6: 2001:0db8:85a3:08d3:1319:8a2e:0370:7344</a:t>
            </a:r>
          </a:p>
          <a:p>
            <a:pPr lvl="1"/>
            <a:r>
              <a:rPr lang="cs-CZ" dirty="0" smtClean="0"/>
              <a:t>Může být přidělena napevno nebo prostřednictvím služby DHCP běžící na serveru</a:t>
            </a:r>
          </a:p>
          <a:p>
            <a:pPr lvl="1"/>
            <a:r>
              <a:rPr lang="cs-CZ" dirty="0" smtClean="0"/>
              <a:t>Počítače v LAN oddělených do samostatných sítí mohou mít IP adresy nezávislé na okolním světě</a:t>
            </a:r>
            <a:endParaRPr lang="cs-CZ" dirty="0" smtClean="0"/>
          </a:p>
          <a:p>
            <a:endParaRPr lang="cs-CZ" b="1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Komunikace v Internetu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Některé </a:t>
            </a:r>
            <a:r>
              <a:rPr lang="cs-CZ" dirty="0" smtClean="0"/>
              <a:t>servery používají také </a:t>
            </a:r>
            <a:r>
              <a:rPr lang="cs-CZ" b="1" dirty="0" smtClean="0"/>
              <a:t>doménová jména </a:t>
            </a:r>
            <a:r>
              <a:rPr lang="cs-CZ" dirty="0" smtClean="0"/>
              <a:t>(www.seznam.</a:t>
            </a:r>
            <a:r>
              <a:rPr lang="cs-CZ" dirty="0" err="1" smtClean="0"/>
              <a:t>cz</a:t>
            </a:r>
            <a:r>
              <a:rPr lang="cs-CZ" dirty="0" smtClean="0"/>
              <a:t>)</a:t>
            </a:r>
          </a:p>
          <a:p>
            <a:r>
              <a:rPr lang="cs-CZ" dirty="0" smtClean="0"/>
              <a:t>Domény 1. řádu (top-</a:t>
            </a:r>
            <a:r>
              <a:rPr lang="cs-CZ" dirty="0" err="1" smtClean="0"/>
              <a:t>level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Národní (</a:t>
            </a:r>
            <a:r>
              <a:rPr lang="cs-CZ" dirty="0" err="1" smtClean="0"/>
              <a:t>cz</a:t>
            </a:r>
            <a:r>
              <a:rPr lang="cs-CZ" dirty="0" smtClean="0"/>
              <a:t>, </a:t>
            </a:r>
            <a:r>
              <a:rPr lang="cs-CZ" dirty="0" err="1" smtClean="0"/>
              <a:t>sk</a:t>
            </a:r>
            <a:r>
              <a:rPr lang="cs-CZ" dirty="0" smtClean="0"/>
              <a:t>, </a:t>
            </a:r>
            <a:r>
              <a:rPr lang="cs-CZ" dirty="0" err="1" smtClean="0"/>
              <a:t>us</a:t>
            </a:r>
            <a:r>
              <a:rPr lang="cs-CZ" dirty="0" smtClean="0"/>
              <a:t>, </a:t>
            </a:r>
            <a:r>
              <a:rPr lang="cs-CZ" dirty="0" err="1" smtClean="0"/>
              <a:t>uk</a:t>
            </a:r>
            <a:r>
              <a:rPr lang="cs-CZ" dirty="0" smtClean="0"/>
              <a:t>, </a:t>
            </a:r>
            <a:r>
              <a:rPr lang="cs-CZ" dirty="0" err="1" smtClean="0"/>
              <a:t>hu</a:t>
            </a:r>
            <a:r>
              <a:rPr lang="cs-CZ" dirty="0" smtClean="0"/>
              <a:t>, </a:t>
            </a:r>
            <a:r>
              <a:rPr lang="cs-CZ" dirty="0" err="1" smtClean="0"/>
              <a:t>ru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Generické (</a:t>
            </a:r>
            <a:r>
              <a:rPr lang="cs-CZ" dirty="0" err="1" smtClean="0"/>
              <a:t>com</a:t>
            </a:r>
            <a:r>
              <a:rPr lang="cs-CZ" dirty="0" smtClean="0"/>
              <a:t>, </a:t>
            </a:r>
            <a:r>
              <a:rPr lang="cs-CZ" dirty="0" err="1" smtClean="0"/>
              <a:t>edu</a:t>
            </a:r>
            <a:r>
              <a:rPr lang="cs-CZ" dirty="0" smtClean="0"/>
              <a:t>, </a:t>
            </a:r>
            <a:r>
              <a:rPr lang="cs-CZ" dirty="0" err="1" smtClean="0"/>
              <a:t>org</a:t>
            </a:r>
            <a:r>
              <a:rPr lang="cs-CZ" dirty="0" smtClean="0"/>
              <a:t>, </a:t>
            </a:r>
            <a:r>
              <a:rPr lang="cs-CZ" dirty="0" err="1" smtClean="0"/>
              <a:t>net</a:t>
            </a:r>
            <a:r>
              <a:rPr lang="cs-CZ" dirty="0" smtClean="0"/>
              <a:t>)</a:t>
            </a:r>
          </a:p>
          <a:p>
            <a:r>
              <a:rPr lang="cs-CZ" dirty="0" smtClean="0"/>
              <a:t>IANA (Internet </a:t>
            </a:r>
            <a:r>
              <a:rPr lang="cs-CZ" dirty="0" err="1" smtClean="0"/>
              <a:t>Assigned</a:t>
            </a:r>
            <a:r>
              <a:rPr lang="cs-CZ" dirty="0" smtClean="0"/>
              <a:t> </a:t>
            </a:r>
            <a:r>
              <a:rPr lang="cs-CZ" dirty="0" err="1" smtClean="0"/>
              <a:t>Numbers</a:t>
            </a:r>
            <a:r>
              <a:rPr lang="cs-CZ" dirty="0" smtClean="0"/>
              <a:t> </a:t>
            </a:r>
            <a:r>
              <a:rPr lang="cs-CZ" dirty="0" err="1" smtClean="0"/>
              <a:t>Authority</a:t>
            </a:r>
            <a:r>
              <a:rPr lang="cs-CZ" dirty="0" smtClean="0"/>
              <a:t>)</a:t>
            </a:r>
            <a:endParaRPr lang="cs-CZ" dirty="0" smtClean="0"/>
          </a:p>
          <a:p>
            <a:endParaRPr lang="cs-CZ" b="1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Komunikace v Internetu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Domény 2. řádu (www.</a:t>
            </a:r>
            <a:r>
              <a:rPr lang="cs-CZ" b="1" dirty="0" err="1" smtClean="0">
                <a:solidFill>
                  <a:schemeClr val="accent3">
                    <a:lumMod val="75000"/>
                  </a:schemeClr>
                </a:solidFill>
              </a:rPr>
              <a:t>mgo</a:t>
            </a:r>
            <a:r>
              <a:rPr lang="cs-CZ" dirty="0" err="1" smtClean="0"/>
              <a:t>.cz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Doménová jména spravuje </a:t>
            </a:r>
            <a:r>
              <a:rPr lang="cs-CZ" b="1" dirty="0" smtClean="0"/>
              <a:t>národní správce domén</a:t>
            </a:r>
            <a:r>
              <a:rPr lang="cs-CZ" dirty="0" smtClean="0"/>
              <a:t> (www.nic.</a:t>
            </a:r>
            <a:r>
              <a:rPr lang="cs-CZ" dirty="0" err="1" smtClean="0"/>
              <a:t>cz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Objednávka se provádí u registrátorů (za poplatek)</a:t>
            </a:r>
          </a:p>
          <a:p>
            <a:r>
              <a:rPr lang="cs-CZ" dirty="0" smtClean="0"/>
              <a:t>Domény vyšších řádů</a:t>
            </a:r>
          </a:p>
          <a:p>
            <a:pPr lvl="1"/>
            <a:r>
              <a:rPr lang="cs-CZ" dirty="0" smtClean="0"/>
              <a:t>Plně v kompetenci majitele domény 2. řádu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Překlad doménových jmen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Name System </a:t>
            </a:r>
            <a:r>
              <a:rPr lang="cs-CZ" dirty="0" smtClean="0"/>
              <a:t>(DNS)</a:t>
            </a:r>
          </a:p>
          <a:p>
            <a:pPr lvl="1"/>
            <a:r>
              <a:rPr lang="cs-CZ" dirty="0" smtClean="0"/>
              <a:t>Soustava spolupracujících serverů disponujících databázemi s údaji o doménách a přiřazených IP adresách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Služby Internetu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Obvykle založeny na architektuře </a:t>
            </a:r>
            <a:r>
              <a:rPr lang="cs-CZ" b="1" dirty="0" smtClean="0"/>
              <a:t>klient-server</a:t>
            </a:r>
            <a:endParaRPr lang="cs-CZ" dirty="0" smtClean="0"/>
          </a:p>
          <a:p>
            <a:r>
              <a:rPr lang="cs-CZ" dirty="0" smtClean="0"/>
              <a:t>Základní rozdělení:</a:t>
            </a:r>
          </a:p>
          <a:p>
            <a:pPr lvl="1"/>
            <a:r>
              <a:rPr lang="cs-CZ" dirty="0" smtClean="0"/>
              <a:t>Zpřístupňování informací</a:t>
            </a:r>
          </a:p>
          <a:p>
            <a:pPr lvl="1"/>
            <a:r>
              <a:rPr lang="cs-CZ" dirty="0" smtClean="0"/>
              <a:t>Neinteraktivní komunikace</a:t>
            </a:r>
          </a:p>
          <a:p>
            <a:pPr lvl="1"/>
            <a:r>
              <a:rPr lang="cs-CZ" dirty="0" smtClean="0"/>
              <a:t>Interaktivní komunikace</a:t>
            </a:r>
          </a:p>
          <a:p>
            <a:pPr lvl="1"/>
            <a:r>
              <a:rPr lang="cs-CZ" dirty="0" smtClean="0"/>
              <a:t>Ostatní služby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Zpřístupňování informací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WWW (</a:t>
            </a:r>
            <a:r>
              <a:rPr lang="cs-CZ" dirty="0" err="1" smtClean="0"/>
              <a:t>World</a:t>
            </a:r>
            <a:r>
              <a:rPr lang="cs-CZ" dirty="0" smtClean="0"/>
              <a:t> </a:t>
            </a:r>
            <a:r>
              <a:rPr lang="cs-CZ" dirty="0" err="1" smtClean="0"/>
              <a:t>Wide</a:t>
            </a:r>
            <a:r>
              <a:rPr lang="cs-CZ" dirty="0" smtClean="0"/>
              <a:t> Web)</a:t>
            </a:r>
          </a:p>
          <a:p>
            <a:pPr lvl="1"/>
            <a:r>
              <a:rPr lang="cs-CZ" dirty="0" smtClean="0"/>
              <a:t>Nejznámější a nejpoužívanější</a:t>
            </a:r>
          </a:p>
          <a:p>
            <a:pPr lvl="1"/>
            <a:r>
              <a:rPr lang="cs-CZ" dirty="0" smtClean="0"/>
              <a:t>Dokumenty v jazyce HTML umístěné na webových server</a:t>
            </a:r>
          </a:p>
          <a:p>
            <a:pPr lvl="1"/>
            <a:r>
              <a:rPr lang="cs-CZ" dirty="0" smtClean="0"/>
              <a:t>Požadavky klient formuluje prostřednictvím webového prohlížeče (klienta) – Internet Explorer, </a:t>
            </a:r>
            <a:r>
              <a:rPr lang="cs-CZ" dirty="0" err="1" smtClean="0"/>
              <a:t>Mozilla</a:t>
            </a:r>
            <a:r>
              <a:rPr lang="cs-CZ" dirty="0" smtClean="0"/>
              <a:t> </a:t>
            </a:r>
            <a:r>
              <a:rPr lang="cs-CZ" dirty="0" err="1" smtClean="0"/>
              <a:t>Firefox</a:t>
            </a:r>
            <a:r>
              <a:rPr lang="cs-CZ" dirty="0" smtClean="0"/>
              <a:t>, </a:t>
            </a:r>
            <a:r>
              <a:rPr lang="cs-CZ" dirty="0" err="1" smtClean="0"/>
              <a:t>Google</a:t>
            </a:r>
            <a:r>
              <a:rPr lang="cs-CZ" dirty="0" smtClean="0"/>
              <a:t> Chrome, Opera</a:t>
            </a:r>
          </a:p>
          <a:p>
            <a:pPr lvl="1"/>
            <a:r>
              <a:rPr lang="cs-CZ" dirty="0" smtClean="0"/>
              <a:t>Protokol HTTP (Hypertext Transfer </a:t>
            </a:r>
            <a:r>
              <a:rPr lang="cs-CZ" dirty="0" err="1" smtClean="0"/>
              <a:t>Protocol</a:t>
            </a:r>
            <a:r>
              <a:rPr lang="cs-CZ" dirty="0" smtClean="0"/>
              <a:t>)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Zpřístupňování informací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FTP (</a:t>
            </a:r>
            <a:r>
              <a:rPr lang="cs-CZ" dirty="0" err="1" smtClean="0"/>
              <a:t>File</a:t>
            </a:r>
            <a:r>
              <a:rPr lang="cs-CZ" dirty="0" smtClean="0"/>
              <a:t> Transfer </a:t>
            </a:r>
            <a:r>
              <a:rPr lang="cs-CZ" dirty="0" err="1" smtClean="0"/>
              <a:t>Protocol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Služba umožňující přenos souborů</a:t>
            </a:r>
          </a:p>
          <a:p>
            <a:pPr lvl="1"/>
            <a:r>
              <a:rPr lang="cs-CZ" dirty="0" smtClean="0"/>
              <a:t>Po </a:t>
            </a:r>
            <a:r>
              <a:rPr lang="cs-CZ" dirty="0" err="1" smtClean="0"/>
              <a:t>příhlášení</a:t>
            </a:r>
            <a:r>
              <a:rPr lang="cs-CZ" dirty="0" smtClean="0"/>
              <a:t> (někdy lze i bez) je možné na </a:t>
            </a:r>
            <a:r>
              <a:rPr lang="cs-CZ" dirty="0" err="1" smtClean="0"/>
              <a:t>ftp</a:t>
            </a:r>
            <a:r>
              <a:rPr lang="cs-CZ" dirty="0" smtClean="0"/>
              <a:t> server nahrávat (</a:t>
            </a:r>
            <a:r>
              <a:rPr lang="cs-CZ" dirty="0" err="1" smtClean="0"/>
              <a:t>upload</a:t>
            </a:r>
            <a:r>
              <a:rPr lang="cs-CZ" dirty="0" smtClean="0"/>
              <a:t>) nebo z něj stahovat (</a:t>
            </a:r>
            <a:r>
              <a:rPr lang="cs-CZ" dirty="0" err="1" smtClean="0"/>
              <a:t>download</a:t>
            </a:r>
            <a:r>
              <a:rPr lang="cs-CZ" dirty="0" smtClean="0"/>
              <a:t>) soubory – práce podobná jako s pevným diskem</a:t>
            </a:r>
          </a:p>
          <a:p>
            <a:pPr lvl="1"/>
            <a:r>
              <a:rPr lang="cs-CZ" dirty="0" smtClean="0"/>
              <a:t>Používá se například pro aktualizaci www stránek</a:t>
            </a:r>
          </a:p>
          <a:p>
            <a:pPr lvl="1"/>
            <a:r>
              <a:rPr lang="cs-CZ" dirty="0" smtClean="0"/>
              <a:t>Jako klienta lze použít webový prohlížeč nebo specializované aplikace (</a:t>
            </a:r>
            <a:r>
              <a:rPr lang="cs-CZ" dirty="0" err="1" smtClean="0"/>
              <a:t>Total</a:t>
            </a:r>
            <a:r>
              <a:rPr lang="cs-CZ" dirty="0" smtClean="0"/>
              <a:t> </a:t>
            </a:r>
            <a:r>
              <a:rPr lang="cs-CZ" dirty="0" err="1" smtClean="0"/>
              <a:t>Commander</a:t>
            </a:r>
            <a:r>
              <a:rPr lang="cs-CZ" dirty="0" smtClean="0"/>
              <a:t>, </a:t>
            </a:r>
            <a:r>
              <a:rPr lang="cs-CZ" dirty="0" err="1" smtClean="0"/>
              <a:t>FileZilla</a:t>
            </a:r>
            <a:r>
              <a:rPr lang="cs-CZ" dirty="0" smtClean="0"/>
              <a:t> aj.)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Neinteraktivní komunikace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/>
              <a:t>Není okamžitá odezva</a:t>
            </a:r>
          </a:p>
          <a:p>
            <a:r>
              <a:rPr lang="cs-CZ" dirty="0" smtClean="0"/>
              <a:t>Elektronická pošta – e-mail</a:t>
            </a:r>
          </a:p>
          <a:p>
            <a:pPr lvl="1"/>
            <a:r>
              <a:rPr lang="cs-CZ" dirty="0" smtClean="0"/>
              <a:t>Uživatel si na serveru zřídí e-</a:t>
            </a:r>
            <a:r>
              <a:rPr lang="cs-CZ" dirty="0" err="1" smtClean="0"/>
              <a:t>mailovou</a:t>
            </a:r>
            <a:r>
              <a:rPr lang="cs-CZ" dirty="0" smtClean="0"/>
              <a:t> schránku (prostor pro ukládání zpráv)</a:t>
            </a:r>
          </a:p>
          <a:p>
            <a:pPr lvl="1"/>
            <a:r>
              <a:rPr lang="cs-CZ" dirty="0" smtClean="0"/>
              <a:t>Každá schránka má svou e-</a:t>
            </a:r>
            <a:r>
              <a:rPr lang="cs-CZ" dirty="0" err="1" smtClean="0"/>
              <a:t>mailovou</a:t>
            </a:r>
            <a:r>
              <a:rPr lang="cs-CZ" dirty="0" smtClean="0"/>
              <a:t> adresu (</a:t>
            </a:r>
            <a:r>
              <a:rPr lang="cs-CZ" dirty="0" err="1" smtClean="0"/>
              <a:t>pepa</a:t>
            </a:r>
            <a:r>
              <a:rPr lang="cs-CZ" dirty="0" smtClean="0"/>
              <a:t>@seznam.</a:t>
            </a:r>
            <a:r>
              <a:rPr lang="cs-CZ" dirty="0" err="1" smtClean="0"/>
              <a:t>cz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Pro odeslání zprávy se používá protokol SMTP (</a:t>
            </a:r>
            <a:r>
              <a:rPr lang="cs-CZ" dirty="0" err="1" smtClean="0"/>
              <a:t>Simple</a:t>
            </a:r>
            <a:r>
              <a:rPr lang="cs-CZ" dirty="0" smtClean="0"/>
              <a:t> Mail Transfer </a:t>
            </a:r>
            <a:r>
              <a:rPr lang="cs-CZ" dirty="0" err="1" smtClean="0"/>
              <a:t>Protocol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Pro přijímání zpráv se používá protokol POP3 nebo IMAP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Části počítačové sítě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Hardware – všechny technické prostředky</a:t>
            </a:r>
          </a:p>
          <a:p>
            <a:pPr lvl="1"/>
            <a:r>
              <a:rPr lang="cs-CZ" dirty="0" smtClean="0"/>
              <a:t>Počítače, tiskárny, skenery, síťové karty, kabeláž a další zařízení</a:t>
            </a:r>
          </a:p>
          <a:p>
            <a:r>
              <a:rPr lang="cs-CZ" dirty="0" smtClean="0"/>
              <a:t>Software – programové vybavení, které ve spolupráci s hardwarem zajišťuje síťové funkce</a:t>
            </a:r>
          </a:p>
          <a:p>
            <a:pPr lvl="1"/>
            <a:r>
              <a:rPr lang="cs-CZ" dirty="0" smtClean="0"/>
              <a:t>Bývá součástí operačního systému</a:t>
            </a:r>
          </a:p>
          <a:p>
            <a:r>
              <a:rPr lang="cs-CZ" dirty="0" smtClean="0"/>
              <a:t>Organizační zabezpečení – zajištění správy sítě, pravidla pro uživatele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Neinteraktivní komunikace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POP3 (Post Office </a:t>
            </a:r>
            <a:r>
              <a:rPr lang="cs-CZ" dirty="0" err="1" smtClean="0"/>
              <a:t>Protocol</a:t>
            </a:r>
            <a:r>
              <a:rPr lang="cs-CZ" dirty="0" smtClean="0"/>
              <a:t>)</a:t>
            </a:r>
            <a:endParaRPr lang="cs-CZ" dirty="0" smtClean="0"/>
          </a:p>
          <a:p>
            <a:pPr lvl="1"/>
            <a:r>
              <a:rPr lang="cs-CZ" dirty="0" smtClean="0"/>
              <a:t>Zprávy ze serveru stáhne do lokálního počítače</a:t>
            </a:r>
          </a:p>
          <a:p>
            <a:pPr lvl="1"/>
            <a:r>
              <a:rPr lang="cs-CZ" dirty="0" smtClean="0"/>
              <a:t>Ze zprávami pak lze pracovat i ve stavu offline</a:t>
            </a:r>
            <a:endParaRPr lang="cs-CZ" dirty="0" smtClean="0"/>
          </a:p>
          <a:p>
            <a:r>
              <a:rPr lang="cs-CZ" dirty="0" smtClean="0"/>
              <a:t>IMAP (Internet </a:t>
            </a:r>
            <a:r>
              <a:rPr lang="cs-CZ" dirty="0" err="1" smtClean="0"/>
              <a:t>Message</a:t>
            </a:r>
            <a:r>
              <a:rPr lang="cs-CZ" dirty="0" smtClean="0"/>
              <a:t> Access </a:t>
            </a:r>
            <a:r>
              <a:rPr lang="cs-CZ" dirty="0" err="1" smtClean="0"/>
              <a:t>Protocol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Pracuje se zprávami přímo na serveru</a:t>
            </a:r>
          </a:p>
          <a:p>
            <a:r>
              <a:rPr lang="cs-CZ" dirty="0" smtClean="0"/>
              <a:t>E-</a:t>
            </a:r>
            <a:r>
              <a:rPr lang="cs-CZ" dirty="0" err="1" smtClean="0"/>
              <a:t>mailoví</a:t>
            </a:r>
            <a:r>
              <a:rPr lang="cs-CZ" dirty="0" smtClean="0"/>
              <a:t> klienti: Microsoft Outlook, Windows Mail, </a:t>
            </a:r>
            <a:r>
              <a:rPr lang="cs-CZ" dirty="0" err="1" smtClean="0"/>
              <a:t>Mozilla</a:t>
            </a:r>
            <a:r>
              <a:rPr lang="cs-CZ" dirty="0" smtClean="0"/>
              <a:t> </a:t>
            </a:r>
            <a:r>
              <a:rPr lang="cs-CZ" dirty="0" err="1" smtClean="0"/>
              <a:t>Thunderbird</a:t>
            </a:r>
            <a:endParaRPr lang="cs-CZ" dirty="0" smtClean="0"/>
          </a:p>
          <a:p>
            <a:r>
              <a:rPr lang="cs-CZ" dirty="0" smtClean="0"/>
              <a:t>Velmi často se k poště přistupuje prostřednictvím webového rozhraní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Neinteraktivní komunikace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Diskuse</a:t>
            </a:r>
          </a:p>
          <a:p>
            <a:pPr lvl="1"/>
            <a:r>
              <a:rPr lang="cs-CZ" dirty="0" smtClean="0"/>
              <a:t>E-</a:t>
            </a:r>
            <a:r>
              <a:rPr lang="cs-CZ" dirty="0" err="1" smtClean="0"/>
              <a:t>mailová</a:t>
            </a:r>
            <a:r>
              <a:rPr lang="cs-CZ" dirty="0" smtClean="0"/>
              <a:t> diskusní skupina – po přihlášení (e-mailem) se stáváme odběratelem všech e-</a:t>
            </a:r>
            <a:r>
              <a:rPr lang="cs-CZ" dirty="0" err="1" smtClean="0"/>
              <a:t>mailových</a:t>
            </a:r>
            <a:r>
              <a:rPr lang="cs-CZ" dirty="0" smtClean="0"/>
              <a:t> zpráv v rámci skupiny</a:t>
            </a:r>
          </a:p>
          <a:p>
            <a:pPr lvl="1"/>
            <a:r>
              <a:rPr lang="cs-CZ" dirty="0" smtClean="0"/>
              <a:t>Diskusní fórum – webová stránka s příspěvky diskutujících, většinou rozdělená do </a:t>
            </a:r>
            <a:r>
              <a:rPr lang="cs-CZ" dirty="0" err="1" smtClean="0"/>
              <a:t>tématických</a:t>
            </a:r>
            <a:r>
              <a:rPr lang="cs-CZ" dirty="0" smtClean="0"/>
              <a:t> celků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Interaktivní komunikace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Okamžitá odezva</a:t>
            </a:r>
          </a:p>
          <a:p>
            <a:r>
              <a:rPr lang="cs-CZ" dirty="0" smtClean="0"/>
              <a:t>Chat</a:t>
            </a:r>
          </a:p>
          <a:p>
            <a:pPr lvl="1"/>
            <a:r>
              <a:rPr lang="cs-CZ" dirty="0" err="1" smtClean="0"/>
              <a:t>Chatovací</a:t>
            </a:r>
            <a:r>
              <a:rPr lang="cs-CZ" dirty="0" smtClean="0"/>
              <a:t> místnosti</a:t>
            </a:r>
          </a:p>
          <a:p>
            <a:pPr lvl="1"/>
            <a:r>
              <a:rPr lang="cs-CZ" dirty="0" smtClean="0"/>
              <a:t>Anonymita</a:t>
            </a:r>
          </a:p>
          <a:p>
            <a:r>
              <a:rPr lang="cs-CZ" dirty="0" smtClean="0"/>
              <a:t>Instant </a:t>
            </a:r>
            <a:r>
              <a:rPr lang="cs-CZ" dirty="0" err="1" smtClean="0"/>
              <a:t>Messaging</a:t>
            </a:r>
            <a:r>
              <a:rPr lang="cs-CZ" dirty="0" smtClean="0"/>
              <a:t> (IM)</a:t>
            </a:r>
          </a:p>
          <a:p>
            <a:pPr lvl="1"/>
            <a:r>
              <a:rPr lang="cs-CZ" dirty="0" smtClean="0"/>
              <a:t>Peer-to-peer</a:t>
            </a:r>
          </a:p>
          <a:p>
            <a:pPr lvl="1"/>
            <a:r>
              <a:rPr lang="cs-CZ" dirty="0" smtClean="0"/>
              <a:t>Soukromá komunikace</a:t>
            </a:r>
          </a:p>
          <a:p>
            <a:pPr lvl="1"/>
            <a:r>
              <a:rPr lang="cs-CZ" dirty="0" smtClean="0"/>
              <a:t>ICQ, </a:t>
            </a:r>
            <a:r>
              <a:rPr lang="cs-CZ" dirty="0" err="1" smtClean="0"/>
              <a:t>Skype</a:t>
            </a:r>
            <a:r>
              <a:rPr lang="cs-CZ" dirty="0" smtClean="0"/>
              <a:t>, Messenger</a:t>
            </a:r>
          </a:p>
          <a:p>
            <a:r>
              <a:rPr lang="cs-CZ" dirty="0" err="1" smtClean="0"/>
              <a:t>Vikeokonference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Ostatní služby internetu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Současný trend – integrace do www</a:t>
            </a:r>
          </a:p>
          <a:p>
            <a:r>
              <a:rPr lang="cs-CZ" dirty="0" smtClean="0"/>
              <a:t>E-</a:t>
            </a:r>
            <a:r>
              <a:rPr lang="cs-CZ" dirty="0" err="1" smtClean="0"/>
              <a:t>shopy</a:t>
            </a:r>
            <a:endParaRPr lang="cs-CZ" dirty="0" smtClean="0"/>
          </a:p>
          <a:p>
            <a:r>
              <a:rPr lang="cs-CZ" dirty="0" smtClean="0"/>
              <a:t>Sociální sítě</a:t>
            </a:r>
          </a:p>
          <a:p>
            <a:r>
              <a:rPr lang="cs-CZ" dirty="0" smtClean="0"/>
              <a:t>Elektronické bankovnictví</a:t>
            </a:r>
          </a:p>
          <a:p>
            <a:r>
              <a:rPr lang="cs-CZ" dirty="0" smtClean="0"/>
              <a:t>P2P</a:t>
            </a:r>
          </a:p>
          <a:p>
            <a:r>
              <a:rPr lang="cs-CZ" dirty="0" smtClean="0"/>
              <a:t>RSS</a:t>
            </a:r>
          </a:p>
          <a:p>
            <a:r>
              <a:rPr lang="cs-CZ" dirty="0" smtClean="0"/>
              <a:t>Blog</a:t>
            </a:r>
          </a:p>
          <a:p>
            <a:r>
              <a:rPr lang="cs-CZ" dirty="0" smtClean="0"/>
              <a:t>E-</a:t>
            </a:r>
            <a:r>
              <a:rPr lang="cs-CZ" dirty="0" err="1" smtClean="0"/>
              <a:t>learning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Bezpečnost v síti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V historii nebyla potřeba zabezpečovat údaje putující sítí (omezený přístup, akademická sféra)</a:t>
            </a:r>
          </a:p>
          <a:p>
            <a:r>
              <a:rPr lang="cs-CZ" dirty="0" smtClean="0"/>
              <a:t>Dnes je bezpečnost a ochrana údajů velmi důležitá</a:t>
            </a:r>
          </a:p>
          <a:p>
            <a:pPr lvl="1"/>
            <a:r>
              <a:rPr lang="cs-CZ" dirty="0" smtClean="0"/>
              <a:t>Šifrovaná komunikace</a:t>
            </a:r>
          </a:p>
          <a:p>
            <a:pPr lvl="1"/>
            <a:r>
              <a:rPr lang="cs-CZ" dirty="0" smtClean="0"/>
              <a:t>Bezpečnostní certifikát</a:t>
            </a:r>
          </a:p>
          <a:p>
            <a:pPr lvl="1"/>
            <a:r>
              <a:rPr lang="cs-CZ" dirty="0" smtClean="0"/>
              <a:t>Elektronický podpis</a:t>
            </a:r>
          </a:p>
          <a:p>
            <a:pPr lvl="1"/>
            <a:r>
              <a:rPr lang="cs-CZ" dirty="0" smtClean="0"/>
              <a:t>Netiketa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Šifrovaná komunikace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Údaje se před odeslání zašifrují, po </a:t>
            </a:r>
            <a:r>
              <a:rPr lang="cs-CZ" dirty="0" err="1" smtClean="0"/>
              <a:t>příjetí</a:t>
            </a:r>
            <a:r>
              <a:rPr lang="cs-CZ" dirty="0" smtClean="0"/>
              <a:t> dešifrují</a:t>
            </a:r>
          </a:p>
          <a:p>
            <a:r>
              <a:rPr lang="cs-CZ" dirty="0" smtClean="0"/>
              <a:t>SSL (</a:t>
            </a:r>
            <a:r>
              <a:rPr lang="cs-CZ" dirty="0" err="1" smtClean="0"/>
              <a:t>Secure</a:t>
            </a:r>
            <a:r>
              <a:rPr lang="cs-CZ" dirty="0" smtClean="0"/>
              <a:t> </a:t>
            </a:r>
            <a:r>
              <a:rPr lang="cs-CZ" dirty="0" err="1" smtClean="0"/>
              <a:t>Sockets</a:t>
            </a:r>
            <a:r>
              <a:rPr lang="cs-CZ" dirty="0" smtClean="0"/>
              <a:t> </a:t>
            </a:r>
            <a:r>
              <a:rPr lang="cs-CZ" dirty="0" err="1" smtClean="0"/>
              <a:t>Layer</a:t>
            </a:r>
            <a:r>
              <a:rPr lang="cs-CZ" dirty="0" smtClean="0"/>
              <a:t>) – vrstva mezi transportní a aplikační vrstvou</a:t>
            </a:r>
          </a:p>
          <a:p>
            <a:r>
              <a:rPr lang="cs-CZ" dirty="0" smtClean="0"/>
              <a:t>Webové stránky – protokol HTTPS (Hypertext Transfer </a:t>
            </a:r>
            <a:r>
              <a:rPr lang="cs-CZ" dirty="0" err="1" smtClean="0"/>
              <a:t>Protocol</a:t>
            </a:r>
            <a:r>
              <a:rPr lang="cs-CZ" dirty="0" smtClean="0"/>
              <a:t> </a:t>
            </a:r>
            <a:r>
              <a:rPr lang="cs-CZ" dirty="0" err="1" smtClean="0"/>
              <a:t>Secure</a:t>
            </a:r>
            <a:r>
              <a:rPr lang="cs-CZ" dirty="0" smtClean="0"/>
              <a:t>)</a:t>
            </a:r>
          </a:p>
          <a:p>
            <a:r>
              <a:rPr lang="cs-CZ" dirty="0" smtClean="0"/>
              <a:t>Připojení ke vzdálenému počítači – SSH (</a:t>
            </a:r>
            <a:r>
              <a:rPr lang="cs-CZ" dirty="0" err="1" smtClean="0"/>
              <a:t>Secure</a:t>
            </a:r>
            <a:r>
              <a:rPr lang="cs-CZ" dirty="0" smtClean="0"/>
              <a:t> </a:t>
            </a:r>
            <a:r>
              <a:rPr lang="cs-CZ" dirty="0" err="1" smtClean="0"/>
              <a:t>Shell</a:t>
            </a:r>
            <a:r>
              <a:rPr lang="cs-CZ" dirty="0" smtClean="0"/>
              <a:t>)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Princip šifrování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/>
              <a:t>Server zašle asymetrický veřejný klíč, </a:t>
            </a:r>
            <a:r>
              <a:rPr lang="cs-CZ" dirty="0" err="1" smtClean="0"/>
              <a:t>kryptovací</a:t>
            </a:r>
            <a:r>
              <a:rPr lang="cs-CZ" dirty="0" smtClean="0"/>
              <a:t> algoritmus symetrického klíče a bezpečnostní </a:t>
            </a:r>
            <a:r>
              <a:rPr lang="cs-CZ" dirty="0" err="1" smtClean="0"/>
              <a:t>certifiktát</a:t>
            </a:r>
            <a:endParaRPr lang="cs-CZ" dirty="0" smtClean="0"/>
          </a:p>
          <a:p>
            <a:r>
              <a:rPr lang="cs-CZ" dirty="0" smtClean="0"/>
              <a:t>Klient vygeneruje unikátní symetrický klíč, zašifruje asymetrickým veřejným klíčem a pošle zpět serveru</a:t>
            </a:r>
          </a:p>
          <a:p>
            <a:r>
              <a:rPr lang="cs-CZ" dirty="0" smtClean="0"/>
              <a:t>Server svým asymetrickým soukromým klíčem dešifruje přijaté údaje a potvrdí – může začít komunikace šifrovaná symetrickým klíčem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Bezpečnostní certifikát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Elektronický dokument prokazující totožnost držitele</a:t>
            </a:r>
          </a:p>
          <a:p>
            <a:r>
              <a:rPr lang="cs-CZ" dirty="0" smtClean="0"/>
              <a:t>Certifikační autorita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Elektronický podpis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Autor</a:t>
            </a:r>
          </a:p>
          <a:p>
            <a:pPr lvl="1"/>
            <a:r>
              <a:rPr lang="cs-CZ" dirty="0" smtClean="0"/>
              <a:t>Vytvoří dokument (e-mail, text, …)</a:t>
            </a:r>
          </a:p>
          <a:p>
            <a:pPr lvl="1"/>
            <a:r>
              <a:rPr lang="cs-CZ" dirty="0" smtClean="0"/>
              <a:t>Vytvoří tzv. </a:t>
            </a:r>
            <a:r>
              <a:rPr lang="cs-CZ" dirty="0" err="1" smtClean="0"/>
              <a:t>hash</a:t>
            </a:r>
            <a:r>
              <a:rPr lang="cs-CZ" dirty="0" smtClean="0"/>
              <a:t> (otisk) – číselná hodnota</a:t>
            </a:r>
          </a:p>
          <a:p>
            <a:pPr lvl="1"/>
            <a:r>
              <a:rPr lang="cs-CZ" dirty="0" smtClean="0"/>
              <a:t>Zašifruje </a:t>
            </a:r>
            <a:r>
              <a:rPr lang="cs-CZ" dirty="0" err="1" smtClean="0"/>
              <a:t>hash</a:t>
            </a:r>
            <a:r>
              <a:rPr lang="cs-CZ" dirty="0" smtClean="0"/>
              <a:t> -&gt; elektronický podpis</a:t>
            </a:r>
          </a:p>
          <a:p>
            <a:pPr lvl="1"/>
            <a:r>
              <a:rPr lang="cs-CZ" dirty="0" smtClean="0"/>
              <a:t>Odešle dokument s elektronickým podpisem</a:t>
            </a:r>
          </a:p>
          <a:p>
            <a:r>
              <a:rPr lang="cs-CZ" dirty="0" smtClean="0"/>
              <a:t>Příjemce</a:t>
            </a:r>
          </a:p>
          <a:p>
            <a:pPr lvl="1"/>
            <a:r>
              <a:rPr lang="cs-CZ" dirty="0" smtClean="0"/>
              <a:t>Z obdrženého dokumentu vytvoří </a:t>
            </a:r>
            <a:r>
              <a:rPr lang="cs-CZ" dirty="0" err="1" smtClean="0"/>
              <a:t>hash</a:t>
            </a:r>
            <a:endParaRPr lang="cs-CZ" dirty="0" smtClean="0"/>
          </a:p>
          <a:p>
            <a:pPr lvl="1"/>
            <a:r>
              <a:rPr lang="cs-CZ" dirty="0" smtClean="0"/>
              <a:t>Dešifruje </a:t>
            </a:r>
            <a:r>
              <a:rPr lang="cs-CZ" dirty="0" err="1" smtClean="0"/>
              <a:t>hash</a:t>
            </a:r>
            <a:r>
              <a:rPr lang="cs-CZ" dirty="0" smtClean="0"/>
              <a:t> od autora</a:t>
            </a:r>
          </a:p>
          <a:p>
            <a:pPr lvl="1"/>
            <a:r>
              <a:rPr lang="cs-CZ" dirty="0" smtClean="0"/>
              <a:t>Porovná oba otisky</a:t>
            </a:r>
          </a:p>
          <a:p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Netiketa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Netiquette</a:t>
            </a:r>
            <a:r>
              <a:rPr lang="cs-CZ" dirty="0" smtClean="0"/>
              <a:t> </a:t>
            </a:r>
            <a:r>
              <a:rPr lang="cs-CZ" dirty="0" err="1" smtClean="0"/>
              <a:t>guidelines</a:t>
            </a:r>
            <a:r>
              <a:rPr lang="cs-CZ" dirty="0" smtClean="0"/>
              <a:t> (1995)</a:t>
            </a:r>
          </a:p>
          <a:p>
            <a:r>
              <a:rPr lang="cs-CZ" dirty="0" smtClean="0"/>
              <a:t>Pravidla slušného chování na internetu</a:t>
            </a:r>
          </a:p>
          <a:p>
            <a:endParaRPr lang="cs-CZ" dirty="0" smtClean="0"/>
          </a:p>
          <a:p>
            <a:r>
              <a:rPr lang="cs-CZ" dirty="0" smtClean="0"/>
              <a:t>Nekomunikujeme s počítači, ale s lidmi </a:t>
            </a:r>
            <a:r>
              <a:rPr lang="cs-CZ" dirty="0" smtClean="0">
                <a:latin typeface="Arial"/>
                <a:cs typeface="Arial"/>
              </a:rPr>
              <a:t>→ je třeba se chovat stejně jako v reálném životě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Hardware – připojovací vedení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42792" cy="4525963"/>
          </a:xfrm>
        </p:spPr>
        <p:txBody>
          <a:bodyPr/>
          <a:lstStyle/>
          <a:p>
            <a:r>
              <a:rPr lang="cs-CZ" b="1" dirty="0" smtClean="0"/>
              <a:t>Kroucená dvojlinka</a:t>
            </a:r>
            <a:br>
              <a:rPr lang="cs-CZ" b="1" dirty="0" smtClean="0"/>
            </a:br>
            <a:r>
              <a:rPr lang="cs-CZ" dirty="0" smtClean="0"/>
              <a:t>(UTP – </a:t>
            </a:r>
            <a:r>
              <a:rPr lang="cs-CZ" dirty="0" err="1" smtClean="0"/>
              <a:t>unshielded</a:t>
            </a:r>
            <a:r>
              <a:rPr lang="cs-CZ" dirty="0" smtClean="0"/>
              <a:t> </a:t>
            </a:r>
            <a:r>
              <a:rPr lang="cs-CZ" dirty="0" err="1" smtClean="0"/>
              <a:t>twisted</a:t>
            </a:r>
            <a:r>
              <a:rPr lang="cs-CZ" dirty="0" smtClean="0"/>
              <a:t> pair)</a:t>
            </a:r>
          </a:p>
          <a:p>
            <a:pPr lvl="1"/>
            <a:r>
              <a:rPr lang="cs-CZ" dirty="0" smtClean="0"/>
              <a:t>4 páry navzájem propletených vodičů</a:t>
            </a:r>
          </a:p>
          <a:p>
            <a:pPr lvl="1"/>
            <a:r>
              <a:rPr lang="cs-CZ" dirty="0" smtClean="0"/>
              <a:t>Zkroucení minimalizuje rušení signálu</a:t>
            </a:r>
          </a:p>
          <a:p>
            <a:pPr lvl="1"/>
            <a:r>
              <a:rPr lang="cs-CZ" dirty="0" smtClean="0"/>
              <a:t>Konektor RJ45</a:t>
            </a:r>
            <a:endParaRPr lang="cs-CZ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656138" y="2385872"/>
            <a:ext cx="4038600" cy="3294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Literatura a zdroje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Klimeš, C., Skalka, J., </a:t>
            </a:r>
            <a:r>
              <a:rPr lang="cs-CZ" dirty="0" err="1" smtClean="0"/>
              <a:t>Lovázsová</a:t>
            </a:r>
            <a:r>
              <a:rPr lang="cs-CZ" dirty="0" smtClean="0"/>
              <a:t>, G., Švec, P.: Informatika pro maturanty a zájemce o studium na vysokých školách. ENIGMA, Nitra, 2008</a:t>
            </a:r>
          </a:p>
          <a:p>
            <a:r>
              <a:rPr lang="cs-CZ" dirty="0" smtClean="0"/>
              <a:t>http://commons.wikimedia.org</a:t>
            </a:r>
            <a:endParaRPr lang="cs-CZ" dirty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Hardware – připojovací vedení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02832" cy="4525963"/>
          </a:xfrm>
        </p:spPr>
        <p:txBody>
          <a:bodyPr/>
          <a:lstStyle/>
          <a:p>
            <a:r>
              <a:rPr lang="cs-CZ" b="1" dirty="0" smtClean="0"/>
              <a:t>Optické</a:t>
            </a:r>
            <a:r>
              <a:rPr lang="cs-CZ" dirty="0" smtClean="0"/>
              <a:t> </a:t>
            </a:r>
            <a:r>
              <a:rPr lang="cs-CZ" b="1" dirty="0" smtClean="0"/>
              <a:t>vlákno</a:t>
            </a:r>
          </a:p>
          <a:p>
            <a:pPr lvl="1"/>
            <a:r>
              <a:rPr lang="cs-CZ" dirty="0" smtClean="0"/>
              <a:t>Skleněné nebo plastové</a:t>
            </a:r>
          </a:p>
          <a:p>
            <a:pPr lvl="1"/>
            <a:r>
              <a:rPr lang="cs-CZ" dirty="0" smtClean="0"/>
              <a:t>Světelný signál</a:t>
            </a:r>
          </a:p>
          <a:p>
            <a:pPr lvl="1"/>
            <a:r>
              <a:rPr lang="cs-CZ" dirty="0" smtClean="0"/>
              <a:t>Vysoké přenosové rychlosti (10 </a:t>
            </a:r>
            <a:r>
              <a:rPr lang="cs-CZ" dirty="0" err="1" smtClean="0"/>
              <a:t>Gb</a:t>
            </a:r>
            <a:r>
              <a:rPr lang="cs-CZ" dirty="0" smtClean="0"/>
              <a:t>/s)</a:t>
            </a:r>
          </a:p>
          <a:p>
            <a:pPr lvl="1"/>
            <a:r>
              <a:rPr lang="cs-CZ" dirty="0" smtClean="0"/>
              <a:t>Odolné vůči elektromagnetickému rušení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964035" y="1770063"/>
            <a:ext cx="342280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132856"/>
            <a:ext cx="6648450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Hardware – připojovací vedení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 lnSpcReduction="10000"/>
          </a:bodyPr>
          <a:lstStyle/>
          <a:p>
            <a:r>
              <a:rPr lang="cs-CZ" b="1" dirty="0" smtClean="0"/>
              <a:t>Telefonní kabel</a:t>
            </a:r>
          </a:p>
          <a:p>
            <a:pPr lvl="1"/>
            <a:r>
              <a:rPr lang="cs-CZ" dirty="0" smtClean="0"/>
              <a:t>DSL (Digital </a:t>
            </a:r>
            <a:r>
              <a:rPr lang="cs-CZ" dirty="0" err="1" smtClean="0"/>
              <a:t>Subscribe</a:t>
            </a:r>
            <a:r>
              <a:rPr lang="cs-CZ" dirty="0" smtClean="0"/>
              <a:t> Line)</a:t>
            </a:r>
          </a:p>
          <a:p>
            <a:pPr lvl="1"/>
            <a:r>
              <a:rPr lang="cs-CZ" dirty="0" smtClean="0"/>
              <a:t>Asymetrická varianta – ADSL (jiné rychlosti pro </a:t>
            </a:r>
            <a:r>
              <a:rPr lang="cs-CZ" dirty="0" err="1" smtClean="0"/>
              <a:t>download</a:t>
            </a:r>
            <a:r>
              <a:rPr lang="cs-CZ" dirty="0" smtClean="0"/>
              <a:t> a </a:t>
            </a:r>
            <a:r>
              <a:rPr lang="cs-CZ" dirty="0" err="1" smtClean="0"/>
              <a:t>upload</a:t>
            </a:r>
            <a:r>
              <a:rPr lang="cs-CZ" dirty="0" smtClean="0"/>
              <a:t>)</a:t>
            </a:r>
          </a:p>
          <a:p>
            <a:pPr lvl="1"/>
            <a:r>
              <a:rPr lang="cs-CZ" dirty="0" smtClean="0"/>
              <a:t>Na obou koncích spojení je modem (</a:t>
            </a:r>
            <a:r>
              <a:rPr lang="cs-CZ" dirty="0" err="1" smtClean="0"/>
              <a:t>modulator</a:t>
            </a:r>
            <a:r>
              <a:rPr lang="cs-CZ" dirty="0" smtClean="0"/>
              <a:t> – </a:t>
            </a:r>
            <a:r>
              <a:rPr lang="cs-CZ" dirty="0" err="1" smtClean="0"/>
              <a:t>demodulator</a:t>
            </a:r>
            <a:r>
              <a:rPr lang="cs-CZ" dirty="0" smtClean="0"/>
              <a:t>)</a:t>
            </a:r>
          </a:p>
          <a:p>
            <a:r>
              <a:rPr lang="cs-CZ" b="1" dirty="0" smtClean="0"/>
              <a:t>Koaxiální kabel</a:t>
            </a:r>
          </a:p>
          <a:p>
            <a:pPr lvl="1"/>
            <a:r>
              <a:rPr lang="cs-CZ" dirty="0" smtClean="0"/>
              <a:t>Kabelová televize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989517" y="1770063"/>
            <a:ext cx="337184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Hardware – připojovací vedení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/>
          </a:bodyPr>
          <a:lstStyle/>
          <a:p>
            <a:r>
              <a:rPr lang="cs-CZ" b="1" dirty="0" smtClean="0"/>
              <a:t>Bezdrátové spojení</a:t>
            </a:r>
          </a:p>
          <a:p>
            <a:pPr lvl="1"/>
            <a:r>
              <a:rPr lang="cs-CZ" dirty="0" smtClean="0"/>
              <a:t>Volnost pohybu</a:t>
            </a:r>
          </a:p>
          <a:p>
            <a:pPr lvl="1"/>
            <a:r>
              <a:rPr lang="cs-CZ" dirty="0" smtClean="0"/>
              <a:t>Rušení </a:t>
            </a:r>
          </a:p>
          <a:p>
            <a:pPr lvl="1"/>
            <a:r>
              <a:rPr lang="cs-CZ" dirty="0" smtClean="0"/>
              <a:t>Různé technologie (</a:t>
            </a:r>
            <a:r>
              <a:rPr lang="cs-CZ" dirty="0" err="1" smtClean="0"/>
              <a:t>Bluetooht</a:t>
            </a:r>
            <a:r>
              <a:rPr lang="cs-CZ" dirty="0" smtClean="0"/>
              <a:t>, </a:t>
            </a:r>
            <a:r>
              <a:rPr lang="cs-CZ" dirty="0" err="1" smtClean="0"/>
              <a:t>wi</a:t>
            </a:r>
            <a:r>
              <a:rPr lang="cs-CZ" dirty="0" smtClean="0"/>
              <a:t>-</a:t>
            </a:r>
            <a:r>
              <a:rPr lang="cs-CZ" dirty="0" err="1" smtClean="0"/>
              <a:t>fi</a:t>
            </a:r>
            <a:r>
              <a:rPr lang="cs-CZ" dirty="0" smtClean="0"/>
              <a:t>, mobilní sítě)</a:t>
            </a:r>
          </a:p>
          <a:p>
            <a:pPr lvl="1"/>
            <a:r>
              <a:rPr lang="cs-CZ" dirty="0" smtClean="0"/>
              <a:t>Satelitní spojení</a:t>
            </a:r>
          </a:p>
          <a:p>
            <a:pPr lvl="1"/>
            <a:endParaRPr lang="cs-CZ" dirty="0" smtClean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8202" y="1770063"/>
            <a:ext cx="339447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548680"/>
            <a:ext cx="7848872" cy="5886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Uzly v síti – co je zapojeno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02832" cy="4525963"/>
          </a:xfrm>
        </p:spPr>
        <p:txBody>
          <a:bodyPr>
            <a:normAutofit/>
          </a:bodyPr>
          <a:lstStyle/>
          <a:p>
            <a:r>
              <a:rPr lang="cs-CZ" b="1" dirty="0" smtClean="0"/>
              <a:t>Pracovní stanice</a:t>
            </a:r>
          </a:p>
          <a:p>
            <a:pPr lvl="1"/>
            <a:r>
              <a:rPr lang="cs-CZ" dirty="0" smtClean="0"/>
              <a:t>Počítač se síťovou kartou (integrovanou nebo rozšiřující)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9992" y="2276872"/>
            <a:ext cx="3958419" cy="263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Uzly v síti – co je zapojeno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5482952" cy="1756792"/>
          </a:xfrm>
        </p:spPr>
        <p:txBody>
          <a:bodyPr>
            <a:normAutofit/>
          </a:bodyPr>
          <a:lstStyle/>
          <a:p>
            <a:r>
              <a:rPr lang="cs-CZ" b="1" dirty="0" smtClean="0"/>
              <a:t>Přepínač – </a:t>
            </a:r>
            <a:r>
              <a:rPr lang="cs-CZ" b="1" dirty="0" err="1" smtClean="0"/>
              <a:t>switch</a:t>
            </a:r>
            <a:endParaRPr lang="cs-CZ" b="1" dirty="0" smtClean="0"/>
          </a:p>
          <a:p>
            <a:pPr lvl="1"/>
            <a:r>
              <a:rPr lang="cs-CZ" dirty="0" smtClean="0"/>
              <a:t>Přijatý signál „přeposílá“ dál směrem k cílovému počítači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429000"/>
            <a:ext cx="4038600" cy="162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429000"/>
            <a:ext cx="3882008" cy="2377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508</TotalTime>
  <Words>1363</Words>
  <Application>Microsoft Office PowerPoint</Application>
  <PresentationFormat>Předvádění na obrazovce (4:3)</PresentationFormat>
  <Paragraphs>230</Paragraphs>
  <Slides>40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40</vt:i4>
      </vt:variant>
    </vt:vector>
  </HeadingPairs>
  <TitlesOfParts>
    <vt:vector size="41" baseType="lpstr">
      <vt:lpstr>Metro</vt:lpstr>
      <vt:lpstr>Počítačové sítě</vt:lpstr>
      <vt:lpstr>Počítačová síť</vt:lpstr>
      <vt:lpstr>Části počítačové sítě</vt:lpstr>
      <vt:lpstr>Hardware – připojovací vedení</vt:lpstr>
      <vt:lpstr>Hardware – připojovací vedení</vt:lpstr>
      <vt:lpstr>Hardware – připojovací vedení</vt:lpstr>
      <vt:lpstr>Hardware – připojovací vedení</vt:lpstr>
      <vt:lpstr>Uzly v síti – co je zapojeno</vt:lpstr>
      <vt:lpstr>Uzly v síti – co je zapojeno</vt:lpstr>
      <vt:lpstr>Uzly v síti – co je zapojeno</vt:lpstr>
      <vt:lpstr>Uzly v síti – co je zapojeno</vt:lpstr>
      <vt:lpstr>Komunikace v síti – pravidla</vt:lpstr>
      <vt:lpstr>TCP/IP referenční model </vt:lpstr>
      <vt:lpstr>Architektura sítí</vt:lpstr>
      <vt:lpstr>Architektura sítí</vt:lpstr>
      <vt:lpstr>Druhy sítí podle rozlohy</vt:lpstr>
      <vt:lpstr>Technologie Ethernet</vt:lpstr>
      <vt:lpstr>Ethernet – Kroucená dvojlinka </vt:lpstr>
      <vt:lpstr>Fast ethernet – hvězdicová topologie</vt:lpstr>
      <vt:lpstr>Fast ethernet – přístupová metoda CSMA/CD </vt:lpstr>
      <vt:lpstr>Internet</vt:lpstr>
      <vt:lpstr>Komunikace v Internetu</vt:lpstr>
      <vt:lpstr>Komunikace v Internetu</vt:lpstr>
      <vt:lpstr>Komunikace v Internetu</vt:lpstr>
      <vt:lpstr>Překlad doménových jmen</vt:lpstr>
      <vt:lpstr>Služby Internetu</vt:lpstr>
      <vt:lpstr>Zpřístupňování informací</vt:lpstr>
      <vt:lpstr>Zpřístupňování informací</vt:lpstr>
      <vt:lpstr>Neinteraktivní komunikace</vt:lpstr>
      <vt:lpstr>Neinteraktivní komunikace</vt:lpstr>
      <vt:lpstr>Neinteraktivní komunikace</vt:lpstr>
      <vt:lpstr>Interaktivní komunikace</vt:lpstr>
      <vt:lpstr>Ostatní služby internetu</vt:lpstr>
      <vt:lpstr>Bezpečnost v síti</vt:lpstr>
      <vt:lpstr>Šifrovaná komunikace</vt:lpstr>
      <vt:lpstr>Princip šifrování</vt:lpstr>
      <vt:lpstr>Bezpečnostní certifikát</vt:lpstr>
      <vt:lpstr>Elektronický podpis</vt:lpstr>
      <vt:lpstr>Netiketa</vt:lpstr>
      <vt:lpstr>Literatura a zdroje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Počítačové sítě</dc:title>
  <dc:creator>David Martinák</dc:creator>
  <cp:lastModifiedBy>David Martinák</cp:lastModifiedBy>
  <cp:revision>75</cp:revision>
  <dcterms:created xsi:type="dcterms:W3CDTF">2011-02-09T21:37:56Z</dcterms:created>
  <dcterms:modified xsi:type="dcterms:W3CDTF">2011-03-16T22:08:01Z</dcterms:modified>
</cp:coreProperties>
</file>